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6858000" cy="9906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3498" y="-240"/>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 xmlns:a14="http://schemas.microsoft.com/office/drawing/2010/main" val="0"/>
              </a:ext>
            </a:extLst>
          </a:blip>
          <a:srcRect l="7596" r="1084"/>
          <a:stretch/>
        </p:blipFill>
        <p:spPr>
          <a:xfrm>
            <a:off x="0" y="29057"/>
            <a:ext cx="6858000" cy="9510638"/>
          </a:xfrm>
          <a:prstGeom prst="rect">
            <a:avLst/>
          </a:prstGeom>
        </p:spPr>
      </p:pic>
      <p:sp>
        <p:nvSpPr>
          <p:cNvPr id="4"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
        <p:nvSpPr>
          <p:cNvPr id="3" name="KSO_CT2"/>
          <p:cNvSpPr>
            <a:spLocks noGrp="1"/>
          </p:cNvSpPr>
          <p:nvPr>
            <p:ph type="subTitle" idx="1" hasCustomPrompt="1"/>
          </p:nvPr>
        </p:nvSpPr>
        <p:spPr>
          <a:xfrm>
            <a:off x="762135" y="5521358"/>
            <a:ext cx="5283530" cy="903785"/>
          </a:xfrm>
          <a:noFill/>
        </p:spPr>
        <p:txBody>
          <a:bodyPr>
            <a:noAutofit/>
          </a:bodyPr>
          <a:lstStyle>
            <a:lvl1pPr marL="0" indent="0" algn="ctr">
              <a:buNone/>
              <a:defRPr sz="2000">
                <a:solidFill>
                  <a:schemeClr val="bg1">
                    <a:lumMod val="50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753277" y="3370793"/>
            <a:ext cx="5294826" cy="2064579"/>
          </a:xfrm>
        </p:spPr>
        <p:txBody>
          <a:bodyPr anchor="b">
            <a:noAutofit/>
          </a:bodyPr>
          <a:lstStyle>
            <a:lvl1pPr algn="ctr">
              <a:lnSpc>
                <a:spcPct val="100000"/>
              </a:lnSpc>
              <a:defRPr sz="3600" b="1" kern="1000" baseline="0">
                <a:solidFill>
                  <a:schemeClr val="accent1">
                    <a:lumMod val="75000"/>
                  </a:schemeClr>
                </a:soli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 xmlns:p14="http://schemas.microsoft.com/office/powerpoint/2010/main" val="3391054720"/>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4967">
          <p15:clr>
            <a:srgbClr val="FBAE40"/>
          </p15:clr>
        </p15:guide>
        <p15:guide id="0" orient="horz" pos="2160" userDrawn="1">
          <p15:clr>
            <a:srgbClr val="FBAE40"/>
          </p15:clr>
        </p15:guide>
        <p15:guide id="2"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1164425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5721351" y="527403"/>
            <a:ext cx="665162" cy="8394877"/>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89036" y="527403"/>
            <a:ext cx="4462464" cy="8394877"/>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1891709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193990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180505" y="3045179"/>
            <a:ext cx="4496991" cy="1783997"/>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2278628" y="4911725"/>
            <a:ext cx="2300747" cy="516357"/>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1879122564"/>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787400" y="1797758"/>
            <a:ext cx="2857500" cy="7124524"/>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3667125" y="1797758"/>
            <a:ext cx="2865440" cy="7124524"/>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421870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295399" y="171213"/>
            <a:ext cx="5238057" cy="103569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8433" y="1988079"/>
            <a:ext cx="2901255" cy="1190095"/>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618433" y="3178173"/>
            <a:ext cx="2901255" cy="5322183"/>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3617914" y="1988079"/>
            <a:ext cx="2915543" cy="1190095"/>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3617914" y="3178173"/>
            <a:ext cx="2915543" cy="5322183"/>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154481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2658342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569957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643832" y="770470"/>
            <a:ext cx="2211883" cy="23114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3086994" y="1536354"/>
            <a:ext cx="3471863" cy="7039681"/>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643832" y="3081870"/>
            <a:ext cx="2211883" cy="550562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2304068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700983" y="660400"/>
            <a:ext cx="2211883" cy="23114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3061593" y="1426284"/>
            <a:ext cx="3471863" cy="703968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700983" y="2971800"/>
            <a:ext cx="2211883" cy="550562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22B3C5A3-0502-478C-AF4A-3177CF3129DF}" type="datetimeFigureOut">
              <a:rPr lang="zh-CN" altLang="en-US" smtClean="0"/>
              <a:pPr/>
              <a:t>2016/2/24</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B27DA9C4-4B04-4284-AD6F-E36BC99279B1}" type="slidenum">
              <a:rPr lang="zh-CN" altLang="en-US" smtClean="0"/>
              <a:pPr/>
              <a:t>‹#›</a:t>
            </a:fld>
            <a:endParaRPr lang="zh-CN" altLang="en-US"/>
          </a:p>
        </p:txBody>
      </p:sp>
    </p:spTree>
    <p:extLst>
      <p:ext uri="{BB962C8B-B14F-4D97-AF65-F5344CB8AC3E}">
        <p14:creationId xmlns="" xmlns:p14="http://schemas.microsoft.com/office/powerpoint/2010/main" val="2812966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3">
            <a:extLst>
              <a:ext uri="{28A0092B-C50C-407E-A947-70E740481C1C}">
                <a14:useLocalDpi xmlns="" xmlns:a14="http://schemas.microsoft.com/office/drawing/2010/main" val="0"/>
              </a:ext>
            </a:extLst>
          </a:blip>
          <a:srcRect l="-1141" t="10156" r="-648" b="67546"/>
          <a:stretch/>
        </p:blipFill>
        <p:spPr>
          <a:xfrm>
            <a:off x="1515291" y="8427857"/>
            <a:ext cx="5342708" cy="1482211"/>
          </a:xfrm>
          <a:prstGeom prst="rect">
            <a:avLst/>
          </a:prstGeom>
        </p:spPr>
      </p:pic>
      <p:sp>
        <p:nvSpPr>
          <p:cNvPr id="4" name="KSO_FD"/>
          <p:cNvSpPr>
            <a:spLocks noGrp="1"/>
          </p:cNvSpPr>
          <p:nvPr>
            <p:ph type="dt" sz="half" idx="2"/>
          </p:nvPr>
        </p:nvSpPr>
        <p:spPr>
          <a:xfrm>
            <a:off x="471488" y="9181398"/>
            <a:ext cx="154305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22B3C5A3-0502-478C-AF4A-3177CF3129DF}" type="datetimeFigureOut">
              <a:rPr lang="zh-CN" altLang="en-US" smtClean="0"/>
              <a:pPr/>
              <a:t>2016/2/24</a:t>
            </a:fld>
            <a:endParaRPr lang="zh-CN" altLang="en-US"/>
          </a:p>
        </p:txBody>
      </p:sp>
      <p:sp>
        <p:nvSpPr>
          <p:cNvPr id="5" name="KSO_FT"/>
          <p:cNvSpPr>
            <a:spLocks noGrp="1"/>
          </p:cNvSpPr>
          <p:nvPr>
            <p:ph type="ftr" sz="quarter" idx="3"/>
          </p:nvPr>
        </p:nvSpPr>
        <p:spPr>
          <a:xfrm>
            <a:off x="2271713" y="9181398"/>
            <a:ext cx="2314575"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4843463" y="9181398"/>
            <a:ext cx="154305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B27DA9C4-4B04-4284-AD6F-E36BC99279B1}" type="slidenum">
              <a:rPr lang="zh-CN" altLang="en-US" smtClean="0"/>
              <a:pPr/>
              <a:t>‹#›</a:t>
            </a:fld>
            <a:endParaRPr lang="zh-CN" altLang="en-US"/>
          </a:p>
        </p:txBody>
      </p:sp>
      <p:sp>
        <p:nvSpPr>
          <p:cNvPr id="2" name="KSO_BT1"/>
          <p:cNvSpPr>
            <a:spLocks noGrp="1"/>
          </p:cNvSpPr>
          <p:nvPr>
            <p:ph type="title"/>
          </p:nvPr>
        </p:nvSpPr>
        <p:spPr>
          <a:xfrm>
            <a:off x="314324" y="452853"/>
            <a:ext cx="6219034" cy="94402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314324" y="1761065"/>
            <a:ext cx="6219034" cy="705684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 xmlns:p14="http://schemas.microsoft.com/office/powerpoint/2010/main" val="28642318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ts val="0"/>
        </a:spcAft>
        <a:buClr>
          <a:schemeClr val="accent1"/>
        </a:buClr>
        <a:buSzPct val="60000"/>
        <a:buFont typeface="Wingdings 2" panose="05020102010507070707" pitchFamily="18" charset="2"/>
        <a:buChar char="f"/>
        <a:defRPr lang="zh-CN" altLang="en-US" sz="2800" kern="1200" baseline="0" dirty="0" smtClean="0">
          <a:solidFill>
            <a:schemeClr val="accent1"/>
          </a:solidFill>
          <a:latin typeface="+mn-ea"/>
          <a:ea typeface="+mn-ea"/>
          <a:cs typeface="+mn-cs"/>
        </a:defRPr>
      </a:lvl1pPr>
      <a:lvl2pPr marL="357188" indent="-357188"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3381364"/>
            <a:ext cx="6858000"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4400" b="1" i="0" u="none" strike="noStrike" cap="none" normalizeH="0" baseline="0" dirty="0" smtClean="0">
                <a:ln>
                  <a:noFill/>
                </a:ln>
                <a:solidFill>
                  <a:schemeClr val="tx1"/>
                </a:solidFill>
                <a:effectLst/>
                <a:latin typeface="+mn-ea"/>
                <a:cs typeface="Times New Roman" pitchFamily="18" charset="0"/>
              </a:rPr>
              <a:t>南京农业大学景观学</a:t>
            </a:r>
            <a:endParaRPr kumimoji="0" lang="en-US" altLang="zh-CN" sz="4400" b="1" i="0" u="none" strike="noStrike" cap="none" normalizeH="0" baseline="0" dirty="0" smtClean="0">
              <a:ln>
                <a:noFill/>
              </a:ln>
              <a:solidFill>
                <a:schemeClr val="tx1"/>
              </a:solidFill>
              <a:effectLst/>
              <a:latin typeface="+mn-ea"/>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sz="3600" b="0" i="0" u="none" strike="noStrike" cap="none" normalizeH="0" baseline="0" dirty="0" smtClean="0">
              <a:ln>
                <a:noFill/>
              </a:ln>
              <a:solidFill>
                <a:schemeClr val="tx1"/>
              </a:solidFill>
              <a:effectLst/>
              <a:latin typeface="+mn-ea"/>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mn-ea"/>
                <a:cs typeface="Times New Roman" pitchFamily="18" charset="0"/>
              </a:rPr>
              <a:t>--</a:t>
            </a:r>
            <a:r>
              <a:rPr kumimoji="0" lang="zh-CN" altLang="en-US" sz="2400" b="0" i="0" u="none" strike="noStrike" cap="none" normalizeH="0" baseline="0" dirty="0" smtClean="0">
                <a:ln>
                  <a:noFill/>
                </a:ln>
                <a:solidFill>
                  <a:schemeClr val="tx1"/>
                </a:solidFill>
                <a:effectLst/>
                <a:latin typeface="+mn-ea"/>
                <a:cs typeface="Times New Roman" pitchFamily="18" charset="0"/>
              </a:rPr>
              <a:t>台湾交换学习期末结业总结</a:t>
            </a:r>
            <a:endParaRPr kumimoji="0" lang="zh-CN" altLang="en-US" sz="2400" b="0" i="0" u="none" strike="noStrike" cap="none" normalizeH="0" baseline="0" dirty="0" smtClean="0">
              <a:ln>
                <a:noFill/>
              </a:ln>
              <a:solidFill>
                <a:schemeClr val="tx1"/>
              </a:solidFill>
              <a:effectLst/>
              <a:latin typeface="+mn-ea"/>
              <a:cs typeface="宋体" pitchFamily="2" charset="-122"/>
            </a:endParaRPr>
          </a:p>
        </p:txBody>
      </p:sp>
      <p:sp>
        <p:nvSpPr>
          <p:cNvPr id="6" name="TextBox 5"/>
          <p:cNvSpPr txBox="1"/>
          <p:nvPr/>
        </p:nvSpPr>
        <p:spPr>
          <a:xfrm>
            <a:off x="2643182" y="6310322"/>
            <a:ext cx="2000264" cy="732508"/>
          </a:xfrm>
          <a:prstGeom prst="rect">
            <a:avLst/>
          </a:prstGeom>
          <a:noFill/>
        </p:spPr>
        <p:txBody>
          <a:bodyPr wrap="square" rtlCol="0">
            <a:spAutoFit/>
          </a:bodyPr>
          <a:lstStyle/>
          <a:p>
            <a:pPr>
              <a:lnSpc>
                <a:spcPct val="130000"/>
              </a:lnSpc>
            </a:pPr>
            <a:r>
              <a:rPr lang="zh-CN" altLang="en-US" sz="1600" dirty="0" smtClean="0">
                <a:latin typeface="Arial" panose="020B0604020202020204" pitchFamily="34" charset="0"/>
                <a:ea typeface="微软雅黑" panose="020B0503020204020204" pitchFamily="34" charset="-122"/>
              </a:rPr>
              <a:t>景观</a:t>
            </a:r>
            <a:r>
              <a:rPr lang="en-US" altLang="zh-CN" sz="1600" dirty="0" smtClean="0">
                <a:latin typeface="Arial" panose="020B0604020202020204" pitchFamily="34" charset="0"/>
                <a:ea typeface="微软雅黑" panose="020B0503020204020204" pitchFamily="34" charset="-122"/>
              </a:rPr>
              <a:t>122  </a:t>
            </a:r>
            <a:r>
              <a:rPr lang="zh-CN" altLang="en-US" sz="1600" dirty="0" smtClean="0">
                <a:latin typeface="Arial" panose="020B0604020202020204" pitchFamily="34" charset="0"/>
                <a:ea typeface="微软雅黑" panose="020B0503020204020204" pitchFamily="34" charset="-122"/>
              </a:rPr>
              <a:t>宗小睿</a:t>
            </a:r>
            <a:endParaRPr lang="en-US" altLang="zh-CN" sz="1600" dirty="0" smtClean="0">
              <a:latin typeface="Arial" panose="020B0604020202020204" pitchFamily="34" charset="0"/>
              <a:ea typeface="微软雅黑" panose="020B0503020204020204" pitchFamily="34" charset="-122"/>
            </a:endParaRPr>
          </a:p>
          <a:p>
            <a:pPr>
              <a:lnSpc>
                <a:spcPct val="130000"/>
              </a:lnSpc>
            </a:pPr>
            <a:r>
              <a:rPr lang="zh-CN" altLang="en-US" sz="1600" dirty="0">
                <a:latin typeface="Arial" panose="020B0604020202020204" pitchFamily="34" charset="0"/>
                <a:ea typeface="微软雅黑" panose="020B0503020204020204" pitchFamily="34" charset="-122"/>
              </a:rPr>
              <a:t>学</a:t>
            </a:r>
            <a:r>
              <a:rPr lang="zh-CN" altLang="en-US" sz="1600" dirty="0" smtClean="0">
                <a:latin typeface="Arial" panose="020B0604020202020204" pitchFamily="34" charset="0"/>
                <a:ea typeface="微软雅黑" panose="020B0503020204020204" pitchFamily="34" charset="-122"/>
              </a:rPr>
              <a:t>号：</a:t>
            </a:r>
            <a:r>
              <a:rPr lang="en-US" altLang="zh-CN" sz="1600" dirty="0" smtClean="0">
                <a:latin typeface="Arial" panose="020B0604020202020204" pitchFamily="34" charset="0"/>
                <a:ea typeface="微软雅黑" panose="020B0503020204020204" pitchFamily="34" charset="-122"/>
              </a:rPr>
              <a:t>14512218</a:t>
            </a:r>
            <a:endParaRPr lang="zh-CN" altLang="en-US" sz="1600" dirty="0" smtClean="0">
              <a:latin typeface="Arial" panose="020B0604020202020204" pitchFamily="34" charset="0"/>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66" y="166654"/>
            <a:ext cx="6219034" cy="729706"/>
          </a:xfrm>
        </p:spPr>
        <p:txBody>
          <a:bodyPr/>
          <a:lstStyle/>
          <a:p>
            <a:r>
              <a:rPr lang="zh-CN" altLang="en-US" dirty="0" smtClean="0"/>
              <a:t>前言</a:t>
            </a:r>
            <a:endParaRPr lang="zh-CN" altLang="en-US" dirty="0"/>
          </a:p>
        </p:txBody>
      </p:sp>
      <p:sp>
        <p:nvSpPr>
          <p:cNvPr id="3" name="内容占位符 2"/>
          <p:cNvSpPr>
            <a:spLocks noGrp="1"/>
          </p:cNvSpPr>
          <p:nvPr>
            <p:ph idx="1"/>
          </p:nvPr>
        </p:nvSpPr>
        <p:spPr>
          <a:xfrm>
            <a:off x="285728" y="952472"/>
            <a:ext cx="6219034" cy="3143272"/>
          </a:xfrm>
        </p:spPr>
        <p:txBody>
          <a:bodyPr>
            <a:normAutofit lnSpcReduction="10000"/>
          </a:bodyPr>
          <a:lstStyle/>
          <a:p>
            <a:r>
              <a:rPr sz="1700" dirty="0" smtClean="0"/>
              <a:t>  “台湾”对于我来说一直是一个神秘的地方，不光是因为它拥有精致美丽的景色，同样也是因为我对台湾的一种浓浓的情结，情结来源于曾经喜欢的组合是台湾的；外公的哥哥也在多年前去了台湾</a:t>
            </a:r>
            <a:r>
              <a:rPr lang="en-US" sz="1700" dirty="0" smtClean="0"/>
              <a:t>……3</a:t>
            </a:r>
            <a:r>
              <a:rPr sz="1700" dirty="0" smtClean="0"/>
              <a:t>年前高考结束后和妈妈去过台湾游玩，当时就想着这么美丽的一个地方，如果有机会来深入了解这个地方就好了</a:t>
            </a:r>
            <a:r>
              <a:rPr lang="en-US" sz="1700" dirty="0" smtClean="0"/>
              <a:t>~</a:t>
            </a:r>
            <a:r>
              <a:rPr sz="1700" dirty="0" smtClean="0"/>
              <a:t>大三上学期知晓学校交换的学习的机会，毫不犹豫的报了名，和很多人叙述过报名的原因，想要体验看看台湾的教学方式，想要为以后出国留学积累经验，最重要的一个原因则是为了圆自己一个梦想，想要知道真正放慢脚步去细细品味台湾，认知台湾。</a:t>
            </a:r>
            <a:endParaRPr lang="en-US" sz="1700" dirty="0" smtClean="0"/>
          </a:p>
          <a:p>
            <a:r>
              <a:rPr sz="1700" dirty="0" smtClean="0"/>
              <a:t>  </a:t>
            </a:r>
            <a:r>
              <a:rPr sz="1800" dirty="0" smtClean="0"/>
              <a:t> </a:t>
            </a:r>
          </a:p>
          <a:p>
            <a:endParaRPr sz="1700" dirty="0" smtClean="0"/>
          </a:p>
          <a:p>
            <a:endParaRPr lang="zh-CN" altLang="en-US" dirty="0"/>
          </a:p>
        </p:txBody>
      </p:sp>
      <p:pic>
        <p:nvPicPr>
          <p:cNvPr id="4" name="图片 3" descr="C:\Users\Administrator.WN298-20141206Y\Desktop\rdn_51c9011a9e3d3.jpg"/>
          <p:cNvPicPr/>
          <p:nvPr/>
        </p:nvPicPr>
        <p:blipFill>
          <a:blip r:embed="rId2"/>
          <a:srcRect/>
          <a:stretch>
            <a:fillRect/>
          </a:stretch>
        </p:blipFill>
        <p:spPr bwMode="auto">
          <a:xfrm>
            <a:off x="928670" y="3881430"/>
            <a:ext cx="5286412" cy="407196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66" y="452406"/>
            <a:ext cx="6219034" cy="2548993"/>
          </a:xfrm>
        </p:spPr>
        <p:txBody>
          <a:bodyPr>
            <a:normAutofit/>
          </a:bodyPr>
          <a:lstStyle/>
          <a:p>
            <a:r>
              <a:rPr lang="en-US" altLang="zh-CN" sz="1600" dirty="0" smtClean="0"/>
              <a:t>  2015</a:t>
            </a:r>
            <a:r>
              <a:rPr sz="1600" dirty="0" smtClean="0"/>
              <a:t>年</a:t>
            </a:r>
            <a:r>
              <a:rPr lang="en-US" altLang="zh-CN" sz="1600" dirty="0" smtClean="0"/>
              <a:t>3</a:t>
            </a:r>
            <a:r>
              <a:rPr sz="1600" dirty="0" smtClean="0"/>
              <a:t>月</a:t>
            </a:r>
            <a:r>
              <a:rPr lang="en-US" altLang="zh-CN" sz="1600" dirty="0" smtClean="0"/>
              <a:t>2</a:t>
            </a:r>
            <a:r>
              <a:rPr sz="1600" dirty="0" smtClean="0"/>
              <a:t>号，怀着复杂的心情与家人告了别，第一次以一个人为一个学校单位，我独自一人背着行囊从南京禄口机场出发前往台湾中州科技大学进行交换。理论上说这是我第一次告别家人独自到异乡求学。我心情忐忑地拖着行李与中州科技大学前来接我的老师碰了面，经过大约</a:t>
            </a:r>
            <a:r>
              <a:rPr lang="en-US" altLang="zh-CN" sz="1600" dirty="0" smtClean="0"/>
              <a:t>2</a:t>
            </a:r>
            <a:r>
              <a:rPr sz="1600" dirty="0" smtClean="0"/>
              <a:t>个半小时的路程我到达了中州科技大学。刚到达宿舍差不多安顿下来的时候，健康学院景观系的卓俊铭老师就来找我了，很热情的告诉我了一些学校选课的方式，老师上课的一些习惯以及学校的大致状况都向我做了一些简单的介绍。</a:t>
            </a:r>
            <a:endParaRPr lang="zh-CN" altLang="en-US" sz="1600" dirty="0"/>
          </a:p>
        </p:txBody>
      </p:sp>
      <p:pic>
        <p:nvPicPr>
          <p:cNvPr id="4" name="图片 3" descr="L:\照片\家庭活动~\台湾交换—中州科技大学\员林\20150303_095723.jpg"/>
          <p:cNvPicPr/>
          <p:nvPr/>
        </p:nvPicPr>
        <p:blipFill>
          <a:blip r:embed="rId2" cstate="print"/>
          <a:srcRect/>
          <a:stretch>
            <a:fillRect/>
          </a:stretch>
        </p:blipFill>
        <p:spPr bwMode="auto">
          <a:xfrm>
            <a:off x="785794" y="3024174"/>
            <a:ext cx="5643602" cy="2857520"/>
          </a:xfrm>
          <a:prstGeom prst="rect">
            <a:avLst/>
          </a:prstGeom>
          <a:noFill/>
          <a:ln w="9525">
            <a:noFill/>
            <a:miter lim="800000"/>
            <a:headEnd/>
            <a:tailEnd/>
          </a:ln>
        </p:spPr>
      </p:pic>
      <p:pic>
        <p:nvPicPr>
          <p:cNvPr id="26626" name="Picture 2" descr="L:\照片\家庭活动~\台湾交换—中州科技大学\员林\20150303_100219.jpg"/>
          <p:cNvPicPr>
            <a:picLocks noChangeAspect="1" noChangeArrowheads="1"/>
          </p:cNvPicPr>
          <p:nvPr/>
        </p:nvPicPr>
        <p:blipFill>
          <a:blip r:embed="rId3" cstate="print"/>
          <a:srcRect/>
          <a:stretch>
            <a:fillRect/>
          </a:stretch>
        </p:blipFill>
        <p:spPr bwMode="auto">
          <a:xfrm>
            <a:off x="785794" y="6167446"/>
            <a:ext cx="5572164" cy="313434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66" y="309530"/>
            <a:ext cx="6219034" cy="587277"/>
          </a:xfrm>
        </p:spPr>
        <p:txBody>
          <a:bodyPr/>
          <a:lstStyle/>
          <a:p>
            <a:r>
              <a:rPr lang="zh-CN" altLang="en-US" dirty="0" smtClean="0"/>
              <a:t>一、学习生活</a:t>
            </a:r>
            <a:endParaRPr lang="zh-CN" altLang="en-US" dirty="0"/>
          </a:p>
        </p:txBody>
      </p:sp>
      <p:sp>
        <p:nvSpPr>
          <p:cNvPr id="3" name="内容占位符 2"/>
          <p:cNvSpPr>
            <a:spLocks noGrp="1"/>
          </p:cNvSpPr>
          <p:nvPr>
            <p:ph idx="1"/>
          </p:nvPr>
        </p:nvSpPr>
        <p:spPr>
          <a:xfrm>
            <a:off x="214290" y="1023910"/>
            <a:ext cx="6219034" cy="6143668"/>
          </a:xfrm>
        </p:spPr>
        <p:txBody>
          <a:bodyPr>
            <a:normAutofit fontScale="55000" lnSpcReduction="20000"/>
          </a:bodyPr>
          <a:lstStyle/>
          <a:p>
            <a:r>
              <a:rPr dirty="0" smtClean="0"/>
              <a:t>   经过短短一个月的学习，大概了解到了台湾的一些基本校园情况。台湾的大学相对于大陆的大学更加的开放自由，所有课程只要你想的到你就能选到，只要你必修的学分都有，剩下的时间完全可以选择你喜欢的课程去修课。开学第一周为试听周，如果在这一周里你对自己的课程内容不满意你可以选择退选，或者换成其他的课程。</a:t>
            </a:r>
          </a:p>
          <a:p>
            <a:r>
              <a:rPr dirty="0" smtClean="0"/>
              <a:t>   台湾的课堂氛围相较于大陆要活跃很多，大家都会向老师提各种五花八门的问题，老师当然也会尽他所能去回答你的问题，课堂上的互动很多。但是不得不提的一件事则是台湾的学生相较于陆生真的没有那么刻苦，老师很多次会在课上对陆生进行表扬，希望台生可以多向我们学习一点刻苦的学习精神。</a:t>
            </a:r>
          </a:p>
          <a:p>
            <a:r>
              <a:rPr dirty="0" smtClean="0"/>
              <a:t>   台湾的老师和学生的关系更像是朋友之间的关系，放假过节的日子里老师会开着车带我们到附近的城市玩一玩，更加深入的了解台湾的风土人情。</a:t>
            </a:r>
          </a:p>
          <a:p>
            <a:r>
              <a:rPr dirty="0" smtClean="0"/>
              <a:t>   我印象最深刻的一堂课也是我到达中州科技大学上的第一堂课就是基本设计课，课堂的实际内容实际上就是规划理论问题，老师刚上课并没有将太多的理论知识而是让班上同学进行分组，对台湾各地的人物、文化、地理、产业、景观进行详细的调研，并且做成大富翁的桌上游戏，几周以后在课上进行演讲，互相推荐，互相建议，自己体会出规划的意义究竟是什么。</a:t>
            </a:r>
          </a:p>
          <a:p>
            <a:r>
              <a:rPr dirty="0" smtClean="0"/>
              <a:t>    用做游戏的方式做作业这件事是在大陆想都不敢想的，热情的台生邀请我和她们一组前往台北进行</a:t>
            </a:r>
            <a:r>
              <a:rPr lang="en-US" dirty="0" smtClean="0"/>
              <a:t>3</a:t>
            </a:r>
            <a:r>
              <a:rPr dirty="0" smtClean="0"/>
              <a:t>天</a:t>
            </a:r>
            <a:r>
              <a:rPr lang="en-US" dirty="0" smtClean="0"/>
              <a:t>2</a:t>
            </a:r>
            <a:r>
              <a:rPr dirty="0" smtClean="0"/>
              <a:t>夜的调研，一起完成这项有意义的作业。台生做作业的态度以及作业的完成质量虽然不会那么好，但是她们总是会用一颗积极向上的心去面对每一次的作业，永远有着满满的正能量，老师对待最后作业的态度也永远以鼓励居多。</a:t>
            </a:r>
          </a:p>
          <a:p>
            <a:r>
              <a:rPr dirty="0" smtClean="0"/>
              <a:t>    也正是因为台生的正能量，老师的鼓励让我从初到异地的忐忑之情慢慢转变为积极向上的学习动力。</a:t>
            </a:r>
          </a:p>
          <a:p>
            <a:endParaRPr lang="zh-CN" altLang="en-US" dirty="0"/>
          </a:p>
        </p:txBody>
      </p:sp>
      <p:pic>
        <p:nvPicPr>
          <p:cNvPr id="4" name="图片 3" descr="L:\照片\家庭活动~\台湾交换—中州科技大学\南京农业大学  宗小睿\台北调研\台北调研.jpg"/>
          <p:cNvPicPr/>
          <p:nvPr/>
        </p:nvPicPr>
        <p:blipFill>
          <a:blip r:embed="rId2" cstate="print"/>
          <a:srcRect/>
          <a:stretch>
            <a:fillRect/>
          </a:stretch>
        </p:blipFill>
        <p:spPr bwMode="auto">
          <a:xfrm>
            <a:off x="1857364" y="7167578"/>
            <a:ext cx="4643470" cy="252449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66" y="238092"/>
            <a:ext cx="6219034" cy="658715"/>
          </a:xfrm>
        </p:spPr>
        <p:txBody>
          <a:bodyPr/>
          <a:lstStyle/>
          <a:p>
            <a:r>
              <a:rPr lang="zh-CN" altLang="en-US" dirty="0" smtClean="0"/>
              <a:t>二、环岛旅游</a:t>
            </a:r>
            <a:endParaRPr lang="zh-CN" altLang="en-US" dirty="0"/>
          </a:p>
        </p:txBody>
      </p:sp>
      <p:sp>
        <p:nvSpPr>
          <p:cNvPr id="3" name="内容占位符 2"/>
          <p:cNvSpPr>
            <a:spLocks noGrp="1"/>
          </p:cNvSpPr>
          <p:nvPr>
            <p:ph idx="1"/>
          </p:nvPr>
        </p:nvSpPr>
        <p:spPr>
          <a:xfrm>
            <a:off x="285728" y="881034"/>
            <a:ext cx="6219034" cy="1785950"/>
          </a:xfrm>
        </p:spPr>
        <p:txBody>
          <a:bodyPr/>
          <a:lstStyle/>
          <a:p>
            <a:r>
              <a:rPr sz="1600" dirty="0" smtClean="0"/>
              <a:t>   来到台湾不光只是学习，刚入学的开学会议上，</a:t>
            </a:r>
            <a:r>
              <a:rPr sz="1600" dirty="0" smtClean="0"/>
              <a:t>中州科技大学的老师就向我们介绍了这一个学期的交换学习给我们还安排了</a:t>
            </a:r>
            <a:r>
              <a:rPr lang="en-US" sz="1600" dirty="0" smtClean="0"/>
              <a:t>4</a:t>
            </a:r>
            <a:r>
              <a:rPr sz="1600" dirty="0" smtClean="0"/>
              <a:t>次校外参访的活动，</a:t>
            </a:r>
            <a:r>
              <a:rPr lang="en-US" sz="1600" dirty="0" smtClean="0"/>
              <a:t>3</a:t>
            </a:r>
            <a:r>
              <a:rPr sz="1600" dirty="0" smtClean="0"/>
              <a:t>月的行程是阿里山日月潭，和新认识的别的学校的小伙伴一起结伴游玩，第一次看到了阿里山的日出，看到了文艺的集集火车站，也看到了传说中的日月潭。</a:t>
            </a:r>
          </a:p>
          <a:p>
            <a:endParaRPr lang="zh-CN" altLang="en-US" dirty="0"/>
          </a:p>
        </p:txBody>
      </p:sp>
      <p:pic>
        <p:nvPicPr>
          <p:cNvPr id="4" name="图片 3" descr="L:\照片\家庭活动~\台湾交换—中州科技大学\第一次校外参访\20150313_062659.jpg"/>
          <p:cNvPicPr/>
          <p:nvPr/>
        </p:nvPicPr>
        <p:blipFill>
          <a:blip r:embed="rId2" cstate="print"/>
          <a:srcRect/>
          <a:stretch>
            <a:fillRect/>
          </a:stretch>
        </p:blipFill>
        <p:spPr bwMode="auto">
          <a:xfrm>
            <a:off x="928670" y="2595546"/>
            <a:ext cx="5286412" cy="3071834"/>
          </a:xfrm>
          <a:prstGeom prst="rect">
            <a:avLst/>
          </a:prstGeom>
          <a:noFill/>
          <a:ln w="9525">
            <a:noFill/>
            <a:miter lim="800000"/>
            <a:headEnd/>
            <a:tailEnd/>
          </a:ln>
        </p:spPr>
      </p:pic>
      <p:pic>
        <p:nvPicPr>
          <p:cNvPr id="6" name="图片 5" descr="L:\照片\家庭活动~\台湾交换—中州科技大学\第一次校外参访\20150312_103902.jpg"/>
          <p:cNvPicPr/>
          <p:nvPr/>
        </p:nvPicPr>
        <p:blipFill>
          <a:blip r:embed="rId3" cstate="print"/>
          <a:srcRect/>
          <a:stretch>
            <a:fillRect/>
          </a:stretch>
        </p:blipFill>
        <p:spPr bwMode="auto">
          <a:xfrm>
            <a:off x="928670" y="5810256"/>
            <a:ext cx="5267325" cy="29622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90" y="380968"/>
            <a:ext cx="6219034" cy="1763175"/>
          </a:xfrm>
        </p:spPr>
        <p:txBody>
          <a:bodyPr>
            <a:normAutofit lnSpcReduction="10000"/>
          </a:bodyPr>
          <a:lstStyle/>
          <a:p>
            <a:r>
              <a:rPr sz="1800" dirty="0" smtClean="0"/>
              <a:t>   后来第二次和第四的校外参访因为一些特殊原因取消了，留下了第三次的校外参访。前往“外婆的澎湖湾”，澎湖湾是台湾的离岛，一个非常美丽的地方，短短的</a:t>
            </a:r>
            <a:r>
              <a:rPr lang="en-US" sz="1800" dirty="0" smtClean="0"/>
              <a:t>5</a:t>
            </a:r>
            <a:r>
              <a:rPr sz="1800" dirty="0" smtClean="0"/>
              <a:t>天</a:t>
            </a:r>
            <a:r>
              <a:rPr lang="en-US" sz="1800" dirty="0" smtClean="0"/>
              <a:t>4</a:t>
            </a:r>
            <a:r>
              <a:rPr sz="1800" dirty="0" smtClean="0"/>
              <a:t>夜的行程体会最深的不是最美丽的景色而是美丽的人，在台湾你永远不要担心有人会对你冷淡侧目，这里的人在你需要帮助的时候永远会毫不犹豫的出手相助。</a:t>
            </a:r>
          </a:p>
          <a:p>
            <a:endParaRPr lang="zh-CN" altLang="en-US" dirty="0"/>
          </a:p>
        </p:txBody>
      </p:sp>
      <p:sp>
        <p:nvSpPr>
          <p:cNvPr id="4" name="内容占位符 2"/>
          <p:cNvSpPr txBox="1">
            <a:spLocks/>
          </p:cNvSpPr>
          <p:nvPr/>
        </p:nvSpPr>
        <p:spPr>
          <a:xfrm>
            <a:off x="428604" y="6167446"/>
            <a:ext cx="6219034" cy="1763175"/>
          </a:xfrm>
          <a:prstGeom prst="rect">
            <a:avLst/>
          </a:prstGeom>
        </p:spPr>
        <p:txBody>
          <a:bodyPr vert="horz" lIns="91440" tIns="45720" rIns="91440" bIns="45720" rtlCol="0">
            <a:normAutofit/>
          </a:bodyPr>
          <a:lstStyle/>
          <a:p>
            <a:r>
              <a:rPr lang="zh-CN" altLang="en-US" dirty="0" smtClean="0">
                <a:solidFill>
                  <a:schemeClr val="accent1"/>
                </a:solidFill>
                <a:latin typeface="+mn-ea"/>
              </a:rPr>
              <a:t>   短短</a:t>
            </a:r>
            <a:r>
              <a:rPr lang="en-US" altLang="en-US" dirty="0">
                <a:solidFill>
                  <a:schemeClr val="accent1"/>
                </a:solidFill>
                <a:latin typeface="+mn-ea"/>
              </a:rPr>
              <a:t>5</a:t>
            </a:r>
            <a:r>
              <a:rPr lang="zh-CN" altLang="en-US" dirty="0">
                <a:solidFill>
                  <a:schemeClr val="accent1"/>
                </a:solidFill>
                <a:latin typeface="+mn-ea"/>
              </a:rPr>
              <a:t>个月的时间里，我和其他几个小伙伴们几乎走过了台湾的每个县，加起来基本环了台湾岛一圈，每次的旅行中感受不同地方的风俗习惯，感受旅途中我们所经历的人和事。在这个人文气息浓厚的地方，每一个细节每一处发现都能让你深深震撼。</a:t>
            </a:r>
          </a:p>
          <a:p>
            <a:pPr marL="357188" marR="0" lvl="0" indent="-357188" algn="just" defTabSz="914400" rtl="0" eaLnBrk="1" fontAlgn="auto" latinLnBrk="0" hangingPunct="1">
              <a:lnSpc>
                <a:spcPct val="110000"/>
              </a:lnSpc>
              <a:spcBef>
                <a:spcPts val="600"/>
              </a:spcBef>
              <a:spcAft>
                <a:spcPts val="0"/>
              </a:spcAft>
              <a:buClr>
                <a:schemeClr val="accent1"/>
              </a:buClr>
              <a:buSzPct val="60000"/>
              <a:buFont typeface="Wingdings 2" panose="05020102010507070707" pitchFamily="18" charset="2"/>
              <a:buChar char="f"/>
              <a:tabLst/>
              <a:defRPr/>
            </a:pPr>
            <a:endParaRPr kumimoji="0" lang="zh-CN" altLang="en-US" sz="2800" b="0" i="0" u="none" strike="noStrike" kern="1200" cap="none" spc="0" normalizeH="0" baseline="0" noProof="0" dirty="0">
              <a:ln>
                <a:noFill/>
              </a:ln>
              <a:solidFill>
                <a:schemeClr val="accent1"/>
              </a:solidFill>
              <a:effectLst/>
              <a:uLnTx/>
              <a:uFillTx/>
              <a:latin typeface="+mn-ea"/>
              <a:ea typeface="+mn-ea"/>
              <a:cs typeface="+mn-cs"/>
            </a:endParaRPr>
          </a:p>
        </p:txBody>
      </p:sp>
      <p:pic>
        <p:nvPicPr>
          <p:cNvPr id="5" name="图片 4" descr="L:\照片\家庭活动~\台湾交换—中州科技大学\澎湖\20150510_152520.jpg"/>
          <p:cNvPicPr/>
          <p:nvPr/>
        </p:nvPicPr>
        <p:blipFill>
          <a:blip r:embed="rId2" cstate="print"/>
          <a:srcRect/>
          <a:stretch>
            <a:fillRect/>
          </a:stretch>
        </p:blipFill>
        <p:spPr bwMode="auto">
          <a:xfrm>
            <a:off x="714356" y="2381232"/>
            <a:ext cx="5643602" cy="342902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90" y="238092"/>
            <a:ext cx="6219034" cy="729706"/>
          </a:xfrm>
        </p:spPr>
        <p:txBody>
          <a:bodyPr/>
          <a:lstStyle/>
          <a:p>
            <a:r>
              <a:rPr lang="zh-CN" altLang="en-US" dirty="0" smtClean="0"/>
              <a:t>三、社会实践</a:t>
            </a:r>
            <a:endParaRPr lang="zh-CN" altLang="en-US" dirty="0"/>
          </a:p>
        </p:txBody>
      </p:sp>
      <p:sp>
        <p:nvSpPr>
          <p:cNvPr id="3" name="内容占位符 2"/>
          <p:cNvSpPr>
            <a:spLocks noGrp="1"/>
          </p:cNvSpPr>
          <p:nvPr>
            <p:ph idx="1"/>
          </p:nvPr>
        </p:nvSpPr>
        <p:spPr>
          <a:xfrm>
            <a:off x="214290" y="1095348"/>
            <a:ext cx="6219034" cy="2191803"/>
          </a:xfrm>
        </p:spPr>
        <p:txBody>
          <a:bodyPr>
            <a:normAutofit fontScale="85000" lnSpcReduction="20000"/>
          </a:bodyPr>
          <a:lstStyle/>
          <a:p>
            <a:r>
              <a:rPr sz="1800" dirty="0" smtClean="0"/>
              <a:t>   </a:t>
            </a:r>
            <a:r>
              <a:rPr sz="2200" dirty="0" smtClean="0"/>
              <a:t>除了学习生活、环岛旅游，这一次的交换学习有一件事也是不得不提的，那就是我的社团活动，机缘巧合之下和新认识的伙伴加入了学校的志愿者社团，一有空便会跟着学校的讲师前往疗养院去看望爷爷奶奶，和他们做做游戏，聊聊天。台湾对于弱势群体的重视程度是我们要学习的地方，社团里每一个人的热情感染着机构里面的爷爷奶奶，也给我带来了无限的动力去帮助这些人们。</a:t>
            </a:r>
          </a:p>
          <a:p>
            <a:endParaRPr lang="zh-CN" altLang="en-US" dirty="0"/>
          </a:p>
        </p:txBody>
      </p:sp>
      <p:pic>
        <p:nvPicPr>
          <p:cNvPr id="4" name="图片 3" descr="L:\照片\家庭活动~\台湾交换—中州科技大学\社团照片\志工\我！！！！！\1533578_10204099462998746_1310422675_n.jpg"/>
          <p:cNvPicPr/>
          <p:nvPr/>
        </p:nvPicPr>
        <p:blipFill>
          <a:blip r:embed="rId2"/>
          <a:srcRect/>
          <a:stretch>
            <a:fillRect/>
          </a:stretch>
        </p:blipFill>
        <p:spPr bwMode="auto">
          <a:xfrm>
            <a:off x="642918" y="3667116"/>
            <a:ext cx="5715040" cy="342902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66" y="452406"/>
            <a:ext cx="6219034" cy="2977621"/>
          </a:xfrm>
        </p:spPr>
        <p:txBody>
          <a:bodyPr/>
          <a:lstStyle/>
          <a:p>
            <a:r>
              <a:rPr sz="2400" dirty="0" smtClean="0"/>
              <a:t>社团活动除了去做志工，社团的讲师也会带我们去附近的地方玩，社团里的学长学姐用他们的笑脸和行动向我们证明了，我们就是一家人。</a:t>
            </a:r>
            <a:r>
              <a:rPr lang="en-US" sz="2400" dirty="0" smtClean="0"/>
              <a:t>5</a:t>
            </a:r>
            <a:r>
              <a:rPr sz="2400" dirty="0" smtClean="0"/>
              <a:t>个月的交往，从初遇时的淡淡微笑，到后来与他们的无话不谈让我从身边的人那里体会到了温暖，以及满满正能量。</a:t>
            </a:r>
          </a:p>
          <a:p>
            <a:endParaRPr lang="zh-CN" altLang="en-US" dirty="0"/>
          </a:p>
        </p:txBody>
      </p:sp>
      <p:pic>
        <p:nvPicPr>
          <p:cNvPr id="4" name="图片 3" descr="L:\照片\家庭活动~\台湾交换—中州科技大学\社团照片\psb.jpg"/>
          <p:cNvPicPr/>
          <p:nvPr/>
        </p:nvPicPr>
        <p:blipFill>
          <a:blip r:embed="rId2"/>
          <a:srcRect/>
          <a:stretch>
            <a:fillRect/>
          </a:stretch>
        </p:blipFill>
        <p:spPr bwMode="auto">
          <a:xfrm>
            <a:off x="785794" y="3667116"/>
            <a:ext cx="5643602" cy="4071966"/>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8" y="238092"/>
            <a:ext cx="6219034" cy="658715"/>
          </a:xfrm>
        </p:spPr>
        <p:txBody>
          <a:bodyPr/>
          <a:lstStyle/>
          <a:p>
            <a:r>
              <a:rPr lang="zh-CN" altLang="en-US" dirty="0" smtClean="0"/>
              <a:t>四、小结</a:t>
            </a:r>
            <a:endParaRPr lang="zh-CN" altLang="en-US" dirty="0"/>
          </a:p>
        </p:txBody>
      </p:sp>
      <p:sp>
        <p:nvSpPr>
          <p:cNvPr id="3" name="内容占位符 2"/>
          <p:cNvSpPr>
            <a:spLocks noGrp="1"/>
          </p:cNvSpPr>
          <p:nvPr>
            <p:ph idx="1"/>
          </p:nvPr>
        </p:nvSpPr>
        <p:spPr>
          <a:xfrm>
            <a:off x="285728" y="1095348"/>
            <a:ext cx="6219034" cy="1834613"/>
          </a:xfrm>
        </p:spPr>
        <p:txBody>
          <a:bodyPr/>
          <a:lstStyle/>
          <a:p>
            <a:r>
              <a:rPr lang="en-US" sz="2000" dirty="0" smtClean="0"/>
              <a:t>   5</a:t>
            </a:r>
            <a:r>
              <a:rPr sz="2000" dirty="0" smtClean="0"/>
              <a:t>个月的台湾交换学习说长也不是很长，说短也不是很短，但就是这短短的</a:t>
            </a:r>
            <a:r>
              <a:rPr lang="en-US" sz="2000" dirty="0" smtClean="0"/>
              <a:t>5</a:t>
            </a:r>
            <a:r>
              <a:rPr sz="2000" dirty="0" smtClean="0"/>
              <a:t>个月的时间里，学到知识当然是肯定的，但更主要的是这</a:t>
            </a:r>
            <a:r>
              <a:rPr lang="en-US" sz="2000" dirty="0" smtClean="0"/>
              <a:t>5</a:t>
            </a:r>
            <a:r>
              <a:rPr sz="2000" dirty="0" smtClean="0"/>
              <a:t>个月的时间教会了我如何沉淀心灵，放慢自己的脚步看一看周围的风景是如此的美好。</a:t>
            </a:r>
          </a:p>
          <a:p>
            <a:endParaRPr lang="zh-CN" altLang="en-US" dirty="0"/>
          </a:p>
        </p:txBody>
      </p:sp>
      <p:pic>
        <p:nvPicPr>
          <p:cNvPr id="27650" name="Picture 2" descr="L:\照片\家庭活动~\台湾交换—中州科技大学\毕业汇报\20150605_171437(0).jpg"/>
          <p:cNvPicPr>
            <a:picLocks noChangeAspect="1" noChangeArrowheads="1"/>
          </p:cNvPicPr>
          <p:nvPr/>
        </p:nvPicPr>
        <p:blipFill>
          <a:blip r:embed="rId2" cstate="print"/>
          <a:srcRect/>
          <a:stretch>
            <a:fillRect/>
          </a:stretch>
        </p:blipFill>
        <p:spPr bwMode="auto">
          <a:xfrm rot="5400000">
            <a:off x="607199" y="4202901"/>
            <a:ext cx="5715040" cy="3214710"/>
          </a:xfrm>
          <a:prstGeom prst="rect">
            <a:avLst/>
          </a:prstGeom>
          <a:noFill/>
        </p:spPr>
      </p:pic>
    </p:spTree>
  </p:cSld>
  <p:clrMapOvr>
    <a:masterClrMapping/>
  </p:clrMapOvr>
</p:sld>
</file>

<file path=ppt/theme/theme1.xml><?xml version="1.0" encoding="utf-8"?>
<a:theme xmlns:a="http://schemas.openxmlformats.org/drawingml/2006/main" name="A000120140530A99PPBG">
  <a:themeElements>
    <a:clrScheme name="自定义 435">
      <a:dk1>
        <a:srgbClr val="5F5F5F"/>
      </a:dk1>
      <a:lt1>
        <a:srgbClr val="FFFFFF"/>
      </a:lt1>
      <a:dk2>
        <a:srgbClr val="5F5F5F"/>
      </a:dk2>
      <a:lt2>
        <a:srgbClr val="FFFFFF"/>
      </a:lt2>
      <a:accent1>
        <a:srgbClr val="5B9BCF"/>
      </a:accent1>
      <a:accent2>
        <a:srgbClr val="00B0F0"/>
      </a:accent2>
      <a:accent3>
        <a:srgbClr val="8A76E0"/>
      </a:accent3>
      <a:accent4>
        <a:srgbClr val="9439AD"/>
      </a:accent4>
      <a:accent5>
        <a:srgbClr val="A2CE47"/>
      </a:accent5>
      <a:accent6>
        <a:srgbClr val="F3731E"/>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A000120150324A08KPBG</Template>
  <TotalTime>40</TotalTime>
  <Words>367</Words>
  <Application>Microsoft Office PowerPoint</Application>
  <PresentationFormat>A4 纸张(210x297 毫米)</PresentationFormat>
  <Paragraphs>25</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A000120140530A99PPBG</vt:lpstr>
      <vt:lpstr>幻灯片 1</vt:lpstr>
      <vt:lpstr>前言</vt:lpstr>
      <vt:lpstr>幻灯片 3</vt:lpstr>
      <vt:lpstr>一、学习生活</vt:lpstr>
      <vt:lpstr>二、环岛旅游</vt:lpstr>
      <vt:lpstr>幻灯片 6</vt:lpstr>
      <vt:lpstr>三、社会实践</vt:lpstr>
      <vt:lpstr>幻灯片 8</vt:lpstr>
      <vt:lpstr>四、小结</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Microsoft</dc:creator>
  <cp:lastModifiedBy>dell</cp:lastModifiedBy>
  <cp:revision>13</cp:revision>
  <dcterms:created xsi:type="dcterms:W3CDTF">2015-07-13T13:12:14Z</dcterms:created>
  <dcterms:modified xsi:type="dcterms:W3CDTF">2016-02-24T01:12:28Z</dcterms:modified>
</cp:coreProperties>
</file>